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6"/>
  </p:notesMasterIdLst>
  <p:handoutMasterIdLst>
    <p:handoutMasterId r:id="rId27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51" r:id="rId21"/>
    <p:sldId id="470" r:id="rId22"/>
    <p:sldId id="471" r:id="rId23"/>
    <p:sldId id="464" r:id="rId24"/>
    <p:sldId id="465" r:id="rId25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89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42"/>
  <c:chart>
    <c:autoTitleDeleted val="1"/>
    <c:plotArea>
      <c:layout>
        <c:manualLayout>
          <c:layoutTarget val="inner"/>
          <c:xMode val="edge"/>
          <c:yMode val="edge"/>
          <c:x val="8.990906173163736E-2"/>
          <c:y val="0.2102864638971747"/>
          <c:w val="0.40054696503980047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11.02.2015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11.02.2015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11.02.2015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11.02.2015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688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75515"/>
            <a:ext cx="7668344" cy="114617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</a:t>
            </a:r>
            <a:endParaRPr lang="tr-T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Metin kutusu 1"/>
          <p:cNvSpPr txBox="1"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,%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39552" y="3766681"/>
            <a:ext cx="80297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altLang="tr-TR" sz="1600" dirty="0" smtClean="0">
                <a:solidFill>
                  <a:schemeClr val="tx1"/>
                </a:solidFill>
              </a:rPr>
              <a:t>Öğretmenlerimiz, bu istatistiki veriden yola çıkarak sınıf mevcutlarının </a:t>
            </a:r>
            <a:r>
              <a:rPr lang="tr-TR" altLang="tr-TR" b="1" dirty="0" smtClean="0">
                <a:solidFill>
                  <a:schemeClr val="tx1"/>
                </a:solidFill>
              </a:rPr>
              <a:t> </a:t>
            </a:r>
            <a:r>
              <a:rPr lang="tr-TR" altLang="tr-TR" sz="1600" dirty="0">
                <a:solidFill>
                  <a:schemeClr val="tx1"/>
                </a:solidFill>
              </a:rPr>
              <a:t>en fazla </a:t>
            </a:r>
            <a:r>
              <a:rPr lang="tr-TR" altLang="tr-TR" b="1" dirty="0" smtClean="0">
                <a:solidFill>
                  <a:schemeClr val="tx1"/>
                </a:solidFill>
              </a:rPr>
              <a:t>%20 </a:t>
            </a:r>
            <a:r>
              <a:rPr lang="tr-TR" altLang="tr-TR" sz="1600" dirty="0" smtClean="0">
                <a:solidFill>
                  <a:schemeClr val="tx1"/>
                </a:solidFill>
              </a:rPr>
              <a:t>sini aday göstermelidir. Bu bilgiye göre hareket etmeleri </a:t>
            </a:r>
            <a:r>
              <a:rPr lang="tr-TR" altLang="tr-TR" sz="1600" b="1" dirty="0">
                <a:solidFill>
                  <a:schemeClr val="tx1"/>
                </a:solidFill>
              </a:rPr>
              <a:t>Bilim ve Sanat Merkezlerine</a:t>
            </a:r>
            <a:r>
              <a:rPr lang="tr-TR" altLang="tr-TR" sz="1600" dirty="0">
                <a:solidFill>
                  <a:srgbClr val="FF0000"/>
                </a:solidFill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</a:rPr>
              <a:t>öğrenci seçimlerinin daha sağlıklı işlemesini sağlayacaktır.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200329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Ancak öğretmenlerimizin sınıflarında  Bilim ve Sanat Merkezine aday gösterecek  öğrenciler in 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2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Metin kutusu 2"/>
          <p:cNvSpPr txBox="1">
            <a:spLocks noChangeArrowheads="1"/>
          </p:cNvSpPr>
          <p:nvPr/>
        </p:nvSpPr>
        <p:spPr bwMode="auto">
          <a:xfrm>
            <a:off x="716210" y="260349"/>
            <a:ext cx="698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SEÇİMİNİN AŞAMALARI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900633" y="941819"/>
            <a:ext cx="7343775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2014-2015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Eğitim-Öğretim yılında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ilkokul 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zihinsel, resim  ve müzik  yeteneği alanlarında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tarafından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gösterilecektir.</a:t>
            </a:r>
          </a:p>
          <a:p>
            <a:pPr algn="ctr">
              <a:defRPr/>
            </a:pPr>
            <a:endParaRPr lang="tr-TR" altLang="tr-TR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70308" y="106551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00633" y="2248416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Öğretmenlerimiz öğrencilerini aday gösterirken sınıf mevcutlarının en fazla %20’sini yönlendirmeye dikkat etmelidirler.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00633" y="3349441"/>
            <a:ext cx="7343775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gösterdiğiniz öğrencilerin genel zihinsel, resim ve müzik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alanında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yaşıtlarının ilerisinde olan, sürekli soru soran, kolay ve çabuk öğrenen, yaratıcı öğrenciler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olmaları önemlidir.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00633" y="4726885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Öğrencinin akademik başarısı aday göstermeniz için tek koşul olmayabilir.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3528" y="221763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395536" y="344177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tr-TR" sz="5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9672" y="4593902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788024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39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22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71600" y="3277433"/>
            <a:ext cx="734536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İlinizdeki rehber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tarafından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öğretmenlerine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yeteneklilerin özellikleri ve  tanılama süreci ile ilgili bilgilendirme toplantıları 09-13 Şubat 2015 tarihleri arasında yapılacaktır.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977436" y="4852421"/>
            <a:ext cx="7345362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aday gösterdikleri  her  öğrenci için e-okul sistemi  üzerinden 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16-23 Şubat 2015 tarihleri arasında «Gözlem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Formu» nu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dolduracaktır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71600" y="2165955"/>
            <a:ext cx="7345362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öğretmenleri aday gösterecekleri öğrencileri en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fazla iki yetenek alanından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gösterebilecektir.</a:t>
            </a:r>
          </a:p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389120" y="21456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89120" y="329775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89120" y="76470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900633" y="559713"/>
            <a:ext cx="7343775" cy="15388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Öğrencilerin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ailelerinin grup taraması ve bireysel incelemelerde seçilmemelerinden kaynaklı olumsuzluklar yaşamamaları için hem aday göstermelerinde hem de gözlem formlarını doldururken gerekli hassasiyetin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(kişisel gizlilik) gösterilmesi sürecin sağlıklı işlemesi açısından önemlidir. </a:t>
            </a:r>
          </a:p>
          <a:p>
            <a:pPr algn="ctr"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89120" y="48313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23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259632" y="2237963"/>
            <a:ext cx="7516148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 ve Bireysel Değerlendirme ile ilgili açıklamalar ve takvim ileri bir tarihte Genel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Müdürlüğümüz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ayfasında duyurulacaktır.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214518" y="4435371"/>
            <a:ext cx="756126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sonrası  ilan edilen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yetenek alanlarına göre 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bireysel incelemeye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 algn="ctr">
              <a:defRPr/>
            </a:pPr>
            <a:endParaRPr lang="tr-TR" sz="1400" b="1" dirty="0">
              <a:solidFill>
                <a:schemeClr val="tx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246225" y="3318083"/>
            <a:ext cx="7561263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değerlendirmesi yapıldıktan sonra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 yetenek, resim ve müzik yeteneklerinden ayrı ayrı sıralamaya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-36512" y="3284984"/>
            <a:ext cx="1296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5496" y="2217638"/>
            <a:ext cx="12290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-103573" y="4377878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1221663" y="819131"/>
            <a:ext cx="7554117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için doldurulan «Gözlem Formları»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dikkate alınarak, G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Testine alınacak öğrenciler  Mart ayının ilk haftasında Genel Müdürlüğümüz sayfasında ilan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edilecektir.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562072" y="954886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8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7200" dirty="0" smtClean="0"/>
              <a:t> 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2492896"/>
            <a:ext cx="9144000" cy="432048"/>
          </a:xfrm>
        </p:spPr>
        <p:txBody>
          <a:bodyPr/>
          <a:lstStyle/>
          <a:p>
            <a:pPr algn="ctr"/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EĞİTİM VE REHBERLİK HİZMETLERİ GENEL MÜDÜRLÜĞÜ</a:t>
            </a:r>
          </a:p>
        </p:txBody>
      </p:sp>
    </p:spTree>
    <p:extLst>
      <p:ext uri="{BB962C8B-B14F-4D97-AF65-F5344CB8AC3E}">
        <p14:creationId xmlns="" xmlns:p14="http://schemas.microsoft.com/office/powerpoint/2010/main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2411</TotalTime>
  <Pages>0</Pages>
  <Words>1486</Words>
  <Characters>0</Characters>
  <Application>Microsoft Office PowerPoint</Application>
  <PresentationFormat>Ekran Gösterisi (4:3)</PresentationFormat>
  <Lines>0</Lines>
  <Paragraphs>286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Kalabalık</vt:lpstr>
      <vt:lpstr>Slayt 1</vt:lpstr>
      <vt:lpstr>Özel Yetenekli Birey </vt:lpstr>
      <vt:lpstr>Slayt 3</vt:lpstr>
      <vt:lpstr>Özel Yetenekli Birey</vt:lpstr>
      <vt:lpstr>Slayt 5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Slayt 18</vt:lpstr>
      <vt:lpstr>Slayt 19</vt:lpstr>
      <vt:lpstr>BİLSEM’E Öğrenci Yönlendirirken Dikkat Edilmesi Gereken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nokta</cp:lastModifiedBy>
  <cp:revision>267</cp:revision>
  <cp:lastPrinted>2015-02-02T08:29:36Z</cp:lastPrinted>
  <dcterms:modified xsi:type="dcterms:W3CDTF">2015-02-11T14:05:11Z</dcterms:modified>
</cp:coreProperties>
</file>